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8" r:id="rId8"/>
    <p:sldId id="263" r:id="rId9"/>
    <p:sldId id="265" r:id="rId10"/>
    <p:sldId id="266" r:id="rId11"/>
    <p:sldId id="267" r:id="rId12"/>
    <p:sldId id="269" r:id="rId13"/>
    <p:sldId id="273" r:id="rId14"/>
    <p:sldId id="276" r:id="rId15"/>
    <p:sldId id="262" r:id="rId16"/>
    <p:sldId id="264" r:id="rId17"/>
    <p:sldId id="275" r:id="rId18"/>
    <p:sldId id="272" r:id="rId19"/>
    <p:sldId id="271" r:id="rId20"/>
    <p:sldId id="270" r:id="rId21"/>
    <p:sldId id="274"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370541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206632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9816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2421447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951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2487855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276160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351150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45065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3012FD-3D0D-4742-98A4-540779F4E223}" type="datetimeFigureOut">
              <a:rPr lang="tr-TR" smtClean="0"/>
              <a:t>26.10.2023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224340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53012FD-3D0D-4742-98A4-540779F4E223}" type="datetimeFigureOut">
              <a:rPr lang="tr-TR" smtClean="0"/>
              <a:t>26.10.2023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373573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53012FD-3D0D-4742-98A4-540779F4E223}" type="datetimeFigureOut">
              <a:rPr lang="tr-TR" smtClean="0"/>
              <a:t>26.10.2023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165118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53012FD-3D0D-4742-98A4-540779F4E223}" type="datetimeFigureOut">
              <a:rPr lang="tr-TR" smtClean="0"/>
              <a:t>26.10.2023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107540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12FD-3D0D-4742-98A4-540779F4E223}" type="datetimeFigureOut">
              <a:rPr lang="tr-TR" smtClean="0"/>
              <a:t>26.10.2023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30358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3012FD-3D0D-4742-98A4-540779F4E223}" type="datetimeFigureOut">
              <a:rPr lang="tr-TR" smtClean="0"/>
              <a:t>26.10.2023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110917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3012FD-3D0D-4742-98A4-540779F4E223}" type="datetimeFigureOut">
              <a:rPr lang="tr-TR" smtClean="0"/>
              <a:t>26.10.2023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FB2EDB-1EB0-4833-A1E6-6C134B7504A7}" type="slidenum">
              <a:rPr lang="tr-TR" smtClean="0"/>
              <a:t>‹#›</a:t>
            </a:fld>
            <a:endParaRPr lang="tr-TR"/>
          </a:p>
        </p:txBody>
      </p:sp>
    </p:spTree>
    <p:extLst>
      <p:ext uri="{BB962C8B-B14F-4D97-AF65-F5344CB8AC3E}">
        <p14:creationId xmlns:p14="http://schemas.microsoft.com/office/powerpoint/2010/main" val="16566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3012FD-3D0D-4742-98A4-540779F4E223}" type="datetimeFigureOut">
              <a:rPr lang="tr-TR" smtClean="0"/>
              <a:t>26.10.2023</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FB2EDB-1EB0-4833-A1E6-6C134B7504A7}" type="slidenum">
              <a:rPr lang="tr-TR" smtClean="0"/>
              <a:t>‹#›</a:t>
            </a:fld>
            <a:endParaRPr lang="tr-TR"/>
          </a:p>
        </p:txBody>
      </p:sp>
    </p:spTree>
    <p:extLst>
      <p:ext uri="{BB962C8B-B14F-4D97-AF65-F5344CB8AC3E}">
        <p14:creationId xmlns:p14="http://schemas.microsoft.com/office/powerpoint/2010/main" val="42184951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A4EA57-12AA-F397-2C01-EE0798282049}"/>
              </a:ext>
            </a:extLst>
          </p:cNvPr>
          <p:cNvSpPr>
            <a:spLocks noGrp="1"/>
          </p:cNvSpPr>
          <p:nvPr>
            <p:ph type="ctrTitle"/>
          </p:nvPr>
        </p:nvSpPr>
        <p:spPr>
          <a:xfrm>
            <a:off x="770666" y="3429000"/>
            <a:ext cx="9800253" cy="1105242"/>
          </a:xfrm>
        </p:spPr>
        <p:txBody>
          <a:bodyPr>
            <a:normAutofit/>
          </a:bodyPr>
          <a:lstStyle/>
          <a:p>
            <a:pPr algn="ctr"/>
            <a:r>
              <a:rPr lang="tr-TR" b="1" dirty="0"/>
              <a:t>ZAMAN YÖNETİMİ</a:t>
            </a:r>
          </a:p>
        </p:txBody>
      </p:sp>
      <p:pic>
        <p:nvPicPr>
          <p:cNvPr id="5" name="Resim 4">
            <a:extLst>
              <a:ext uri="{FF2B5EF4-FFF2-40B4-BE49-F238E27FC236}">
                <a16:creationId xmlns:a16="http://schemas.microsoft.com/office/drawing/2014/main" id="{1E67897E-C04B-6881-0A23-185B86202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785" y="222552"/>
            <a:ext cx="2728013" cy="2735909"/>
          </a:xfrm>
          <a:prstGeom prst="rect">
            <a:avLst/>
          </a:prstGeom>
        </p:spPr>
      </p:pic>
    </p:spTree>
    <p:extLst>
      <p:ext uri="{BB962C8B-B14F-4D97-AF65-F5344CB8AC3E}">
        <p14:creationId xmlns:p14="http://schemas.microsoft.com/office/powerpoint/2010/main" val="30100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267273-C4CD-4CBD-9272-6F7F3F03DC26}"/>
              </a:ext>
            </a:extLst>
          </p:cNvPr>
          <p:cNvSpPr>
            <a:spLocks noGrp="1"/>
          </p:cNvSpPr>
          <p:nvPr>
            <p:ph type="title"/>
          </p:nvPr>
        </p:nvSpPr>
        <p:spPr/>
        <p:txBody>
          <a:bodyPr/>
          <a:lstStyle/>
          <a:p>
            <a:pPr algn="ctr"/>
            <a:r>
              <a:rPr lang="tr-TR" sz="3600" b="1" dirty="0">
                <a:latin typeface="Calibri" panose="020F0502020204030204" pitchFamily="34" charset="0"/>
                <a:cs typeface="Calibri" panose="020F0502020204030204" pitchFamily="34" charset="0"/>
              </a:rPr>
              <a:t>ZAMAN TUZAKLARI </a:t>
            </a:r>
            <a:endParaRPr lang="tr-TR" dirty="0"/>
          </a:p>
        </p:txBody>
      </p:sp>
      <p:sp>
        <p:nvSpPr>
          <p:cNvPr id="3" name="İçerik Yer Tutucusu 2">
            <a:extLst>
              <a:ext uri="{FF2B5EF4-FFF2-40B4-BE49-F238E27FC236}">
                <a16:creationId xmlns:a16="http://schemas.microsoft.com/office/drawing/2014/main" id="{57B59237-E484-5053-CA99-78144C69F3C9}"/>
              </a:ext>
            </a:extLst>
          </p:cNvPr>
          <p:cNvSpPr>
            <a:spLocks noGrp="1"/>
          </p:cNvSpPr>
          <p:nvPr>
            <p:ph idx="1"/>
          </p:nvPr>
        </p:nvSpPr>
        <p:spPr/>
        <p:txBody>
          <a:bodyPr/>
          <a:lstStyle/>
          <a:p>
            <a:r>
              <a:rPr lang="tr-TR" b="1" dirty="0"/>
              <a:t>Erteleme ve oyalanma:</a:t>
            </a:r>
            <a:r>
              <a:rPr lang="tr-TR" dirty="0"/>
              <a:t> Erteleme belli bir zaman dilimi içinde yapılması gereken işleri kendi zamanında yapmayıp başka zamana atmaktır. Bu durumda sonraki zamandaki işlerde sıkışarak bir başka zamana atılır ve zincirleme bir reaksiyon süre gider. Ertelemenin kararsızlıkla ilgisi yoktur asıl kaynağı </a:t>
            </a:r>
            <a:r>
              <a:rPr lang="tr-TR" u="sng" dirty="0">
                <a:solidFill>
                  <a:srgbClr val="FF0000"/>
                </a:solidFill>
              </a:rPr>
              <a:t>plansızlıktır</a:t>
            </a:r>
            <a:r>
              <a:rPr lang="tr-TR" dirty="0">
                <a:solidFill>
                  <a:schemeClr val="tx1"/>
                </a:solidFill>
              </a:rPr>
              <a:t>.</a:t>
            </a:r>
            <a:r>
              <a:rPr lang="tr-TR" dirty="0"/>
              <a:t> </a:t>
            </a:r>
          </a:p>
          <a:p>
            <a:endParaRPr lang="tr-TR" dirty="0"/>
          </a:p>
          <a:p>
            <a:r>
              <a:rPr lang="tr-TR" b="1" dirty="0"/>
              <a:t>Ertelemenin kaynakları: </a:t>
            </a:r>
            <a:r>
              <a:rPr lang="tr-TR" dirty="0"/>
              <a:t>Bazı işlerin hoşa gitmemesi, bir işin çok zor olduğu düşüncesi İşin sonuçlarının beklendiği gibi çıkmayacağına olan inanç. İşin nasıl yapılacağını </a:t>
            </a:r>
            <a:r>
              <a:rPr lang="tr-TR" u="sng" dirty="0">
                <a:solidFill>
                  <a:srgbClr val="FF0000"/>
                </a:solidFill>
              </a:rPr>
              <a:t>bilememe.</a:t>
            </a:r>
          </a:p>
          <a:p>
            <a:endParaRPr lang="tr-TR" dirty="0"/>
          </a:p>
        </p:txBody>
      </p:sp>
    </p:spTree>
    <p:extLst>
      <p:ext uri="{BB962C8B-B14F-4D97-AF65-F5344CB8AC3E}">
        <p14:creationId xmlns:p14="http://schemas.microsoft.com/office/powerpoint/2010/main" val="1980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85A8D3-0DC2-8084-072F-0D19AED3161F}"/>
              </a:ext>
            </a:extLst>
          </p:cNvPr>
          <p:cNvSpPr>
            <a:spLocks noGrp="1"/>
          </p:cNvSpPr>
          <p:nvPr>
            <p:ph type="title"/>
          </p:nvPr>
        </p:nvSpPr>
        <p:spPr/>
        <p:txBody>
          <a:bodyPr/>
          <a:lstStyle/>
          <a:p>
            <a:r>
              <a:rPr lang="tr-TR" b="1" dirty="0"/>
              <a:t>ERTELEMENİN NEDENLERİ…</a:t>
            </a:r>
          </a:p>
        </p:txBody>
      </p:sp>
      <p:sp>
        <p:nvSpPr>
          <p:cNvPr id="3" name="İçerik Yer Tutucusu 2">
            <a:extLst>
              <a:ext uri="{FF2B5EF4-FFF2-40B4-BE49-F238E27FC236}">
                <a16:creationId xmlns:a16="http://schemas.microsoft.com/office/drawing/2014/main" id="{11548F4D-AB0B-8637-7A5A-BF52E013BE77}"/>
              </a:ext>
            </a:extLst>
          </p:cNvPr>
          <p:cNvSpPr>
            <a:spLocks noGrp="1"/>
          </p:cNvSpPr>
          <p:nvPr>
            <p:ph idx="1"/>
          </p:nvPr>
        </p:nvSpPr>
        <p:spPr>
          <a:xfrm>
            <a:off x="677334" y="1554481"/>
            <a:ext cx="8596668" cy="4486882"/>
          </a:xfrm>
        </p:spPr>
        <p:txBody>
          <a:bodyPr>
            <a:normAutofit fontScale="92500" lnSpcReduction="10000"/>
          </a:bodyPr>
          <a:lstStyle/>
          <a:p>
            <a:r>
              <a:rPr lang="tr-TR" dirty="0"/>
              <a:t>Kendine aşırı güven ya da güvensizlik.</a:t>
            </a:r>
          </a:p>
          <a:p>
            <a:r>
              <a:rPr lang="tr-TR" dirty="0"/>
              <a:t>Hayır diyememe ya da aşırı sosyallik </a:t>
            </a:r>
          </a:p>
          <a:p>
            <a:r>
              <a:rPr lang="tr-TR" dirty="0"/>
              <a:t>Önceliklerin belirsizliği</a:t>
            </a:r>
          </a:p>
          <a:p>
            <a:r>
              <a:rPr lang="tr-TR" dirty="0"/>
              <a:t>Stres ve zaman baskısı.</a:t>
            </a:r>
          </a:p>
          <a:p>
            <a:r>
              <a:rPr lang="tr-TR" dirty="0"/>
              <a:t>Alışkanlıkların kontrolünde olma</a:t>
            </a:r>
          </a:p>
          <a:p>
            <a:r>
              <a:rPr lang="tr-TR" dirty="0"/>
              <a:t>Kararsızlık </a:t>
            </a:r>
          </a:p>
          <a:p>
            <a:r>
              <a:rPr lang="tr-TR" dirty="0"/>
              <a:t>Güç olandan kaçınma.</a:t>
            </a:r>
          </a:p>
          <a:p>
            <a:r>
              <a:rPr lang="tr-TR" dirty="0"/>
              <a:t>Gereksiz telefonlar, </a:t>
            </a:r>
          </a:p>
          <a:p>
            <a:r>
              <a:rPr lang="tr-TR" dirty="0"/>
              <a:t>Ziyaretçiler</a:t>
            </a:r>
          </a:p>
          <a:p>
            <a:r>
              <a:rPr lang="tr-TR" dirty="0"/>
              <a:t>Dedikodu, </a:t>
            </a:r>
          </a:p>
          <a:p>
            <a:r>
              <a:rPr lang="tr-TR" dirty="0"/>
              <a:t>internet sohbetleri,</a:t>
            </a:r>
          </a:p>
          <a:p>
            <a:r>
              <a:rPr lang="tr-TR" dirty="0"/>
              <a:t>Kararsızlık</a:t>
            </a:r>
          </a:p>
        </p:txBody>
      </p:sp>
    </p:spTree>
    <p:extLst>
      <p:ext uri="{BB962C8B-B14F-4D97-AF65-F5344CB8AC3E}">
        <p14:creationId xmlns:p14="http://schemas.microsoft.com/office/powerpoint/2010/main" val="53176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524001-4E67-BF82-3121-24FF76BF0B48}"/>
              </a:ext>
            </a:extLst>
          </p:cNvPr>
          <p:cNvSpPr>
            <a:spLocks noGrp="1"/>
          </p:cNvSpPr>
          <p:nvPr>
            <p:ph type="title"/>
          </p:nvPr>
        </p:nvSpPr>
        <p:spPr/>
        <p:txBody>
          <a:bodyPr/>
          <a:lstStyle/>
          <a:p>
            <a:pPr algn="ctr"/>
            <a:r>
              <a:rPr lang="tr-TR" sz="3600" b="1" dirty="0">
                <a:latin typeface="Calibri" panose="020F0502020204030204" pitchFamily="34" charset="0"/>
                <a:cs typeface="Calibri" panose="020F0502020204030204" pitchFamily="34" charset="0"/>
              </a:rPr>
              <a:t>ZAMAN TUZAKLARI </a:t>
            </a:r>
            <a:endParaRPr lang="tr-TR" dirty="0"/>
          </a:p>
        </p:txBody>
      </p:sp>
      <p:sp>
        <p:nvSpPr>
          <p:cNvPr id="3" name="İçerik Yer Tutucusu 2">
            <a:extLst>
              <a:ext uri="{FF2B5EF4-FFF2-40B4-BE49-F238E27FC236}">
                <a16:creationId xmlns:a16="http://schemas.microsoft.com/office/drawing/2014/main" id="{130F39FA-BB28-8B60-7660-95D6202F3E88}"/>
              </a:ext>
            </a:extLst>
          </p:cNvPr>
          <p:cNvSpPr>
            <a:spLocks noGrp="1"/>
          </p:cNvSpPr>
          <p:nvPr>
            <p:ph idx="1"/>
          </p:nvPr>
        </p:nvSpPr>
        <p:spPr>
          <a:xfrm>
            <a:off x="443654" y="1488613"/>
            <a:ext cx="8596668" cy="3880773"/>
          </a:xfrm>
        </p:spPr>
        <p:txBody>
          <a:bodyPr>
            <a:normAutofit/>
          </a:bodyPr>
          <a:lstStyle/>
          <a:p>
            <a:pPr>
              <a:buFont typeface="Arial" panose="020B0604020202020204" pitchFamily="34" charset="0"/>
              <a:buChar char="•"/>
            </a:pPr>
            <a:r>
              <a:rPr lang="tr-TR" sz="2400" b="1" i="0" dirty="0">
                <a:solidFill>
                  <a:srgbClr val="3F645F"/>
                </a:solidFill>
                <a:effectLst/>
              </a:rPr>
              <a:t>AYNI ANDA BİRDEN FAZLA İŞ YAPMAK</a:t>
            </a:r>
          </a:p>
          <a:p>
            <a:pPr>
              <a:buFont typeface="Arial" panose="020B0604020202020204" pitchFamily="34" charset="0"/>
              <a:buChar char="•"/>
            </a:pPr>
            <a:r>
              <a:rPr lang="tr-TR" sz="2400" b="1" i="0" dirty="0">
                <a:solidFill>
                  <a:srgbClr val="3F645F"/>
                </a:solidFill>
                <a:effectLst/>
              </a:rPr>
              <a:t>SOSYAL MEDYA</a:t>
            </a:r>
            <a:endParaRPr lang="tr-TR" sz="2400" b="1" dirty="0"/>
          </a:p>
          <a:p>
            <a:pPr>
              <a:buFont typeface="Arial" panose="020B0604020202020204" pitchFamily="34" charset="0"/>
              <a:buChar char="•"/>
            </a:pPr>
            <a:r>
              <a:rPr lang="tr-TR" sz="2400" b="1" i="0" dirty="0">
                <a:solidFill>
                  <a:srgbClr val="3F645F"/>
                </a:solidFill>
                <a:effectLst/>
              </a:rPr>
              <a:t>HAYIR DİYEMEMEK </a:t>
            </a:r>
            <a:endParaRPr lang="tr-TR" sz="2400" b="1" dirty="0"/>
          </a:p>
          <a:p>
            <a:pPr>
              <a:buFont typeface="Arial" panose="020B0604020202020204" pitchFamily="34" charset="0"/>
              <a:buChar char="•"/>
            </a:pPr>
            <a:r>
              <a:rPr lang="tr-TR" sz="2400" b="1" i="0" dirty="0">
                <a:solidFill>
                  <a:srgbClr val="3F645F"/>
                </a:solidFill>
                <a:effectLst/>
              </a:rPr>
              <a:t>KARARSIZLIK</a:t>
            </a:r>
            <a:endParaRPr lang="tr-TR" sz="2400" b="1" dirty="0"/>
          </a:p>
          <a:p>
            <a:pPr>
              <a:buFont typeface="Arial" panose="020B0604020202020204" pitchFamily="34" charset="0"/>
              <a:buChar char="•"/>
            </a:pPr>
            <a:r>
              <a:rPr lang="tr-TR" sz="2400" b="1" i="0" dirty="0">
                <a:solidFill>
                  <a:srgbClr val="3F645F"/>
                </a:solidFill>
                <a:effectLst/>
              </a:rPr>
              <a:t>DAĞINIK MASA</a:t>
            </a:r>
            <a:endParaRPr lang="tr-TR" sz="2400" b="1" dirty="0"/>
          </a:p>
          <a:p>
            <a:pPr>
              <a:buFont typeface="Arial" panose="020B0604020202020204" pitchFamily="34" charset="0"/>
              <a:buChar char="•"/>
            </a:pPr>
            <a:r>
              <a:rPr lang="tr-TR" sz="2400" b="1" i="0" dirty="0">
                <a:solidFill>
                  <a:srgbClr val="3F645F"/>
                </a:solidFill>
                <a:effectLst/>
              </a:rPr>
              <a:t>ACELECİLİK</a:t>
            </a:r>
          </a:p>
          <a:p>
            <a:pPr>
              <a:buFont typeface="Arial" panose="020B0604020202020204" pitchFamily="34" charset="0"/>
              <a:buChar char="•"/>
            </a:pPr>
            <a:r>
              <a:rPr lang="tr-TR" sz="2400" b="1" dirty="0">
                <a:solidFill>
                  <a:srgbClr val="3F645F"/>
                </a:solidFill>
              </a:rPr>
              <a:t>DÜZENSİZ UYKU</a:t>
            </a:r>
            <a:endParaRPr lang="tr-TR" sz="2400" b="1" dirty="0"/>
          </a:p>
          <a:p>
            <a:endParaRPr lang="tr-TR" sz="2400" b="1" dirty="0"/>
          </a:p>
        </p:txBody>
      </p:sp>
      <p:pic>
        <p:nvPicPr>
          <p:cNvPr id="5" name="Resim 4">
            <a:extLst>
              <a:ext uri="{FF2B5EF4-FFF2-40B4-BE49-F238E27FC236}">
                <a16:creationId xmlns:a16="http://schemas.microsoft.com/office/drawing/2014/main" id="{EAB16A1F-0644-2F28-6FFB-5A3FD0C43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640" y="3303883"/>
            <a:ext cx="4874722" cy="3247435"/>
          </a:xfrm>
          <a:prstGeom prst="rect">
            <a:avLst/>
          </a:prstGeom>
        </p:spPr>
      </p:pic>
    </p:spTree>
    <p:extLst>
      <p:ext uri="{BB962C8B-B14F-4D97-AF65-F5344CB8AC3E}">
        <p14:creationId xmlns:p14="http://schemas.microsoft.com/office/powerpoint/2010/main" val="249143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64656-6BC7-637F-DFBF-14B28DA98B46}"/>
              </a:ext>
            </a:extLst>
          </p:cNvPr>
          <p:cNvSpPr>
            <a:spLocks noGrp="1"/>
          </p:cNvSpPr>
          <p:nvPr>
            <p:ph type="title"/>
          </p:nvPr>
        </p:nvSpPr>
        <p:spPr/>
        <p:txBody>
          <a:bodyPr/>
          <a:lstStyle/>
          <a:p>
            <a:pPr algn="ctr"/>
            <a:r>
              <a:rPr lang="tr-TR" b="1" dirty="0"/>
              <a:t>Kaygı ve Güvensizlik!!!</a:t>
            </a:r>
          </a:p>
        </p:txBody>
      </p:sp>
      <p:sp>
        <p:nvSpPr>
          <p:cNvPr id="5" name="Metin kutusu 4">
            <a:extLst>
              <a:ext uri="{FF2B5EF4-FFF2-40B4-BE49-F238E27FC236}">
                <a16:creationId xmlns:a16="http://schemas.microsoft.com/office/drawing/2014/main" id="{28344A1E-B64E-36F8-74E6-33E03FADC8AD}"/>
              </a:ext>
            </a:extLst>
          </p:cNvPr>
          <p:cNvSpPr txBox="1"/>
          <p:nvPr/>
        </p:nvSpPr>
        <p:spPr>
          <a:xfrm>
            <a:off x="236220" y="1731556"/>
            <a:ext cx="5776447" cy="4031873"/>
          </a:xfrm>
          <a:prstGeom prst="rect">
            <a:avLst/>
          </a:prstGeom>
          <a:noFill/>
        </p:spPr>
        <p:txBody>
          <a:bodyPr wrap="square">
            <a:spAutoFit/>
          </a:bodyPr>
          <a:lstStyle/>
          <a:p>
            <a:pPr marL="457200" indent="-457200" algn="just">
              <a:buFont typeface="Wingdings" panose="05000000000000000000" pitchFamily="2" charset="2"/>
              <a:buChar char="q"/>
            </a:pPr>
            <a:r>
              <a:rPr lang="tr-TR" altLang="tr-TR" sz="3200" dirty="0">
                <a:latin typeface="Arial Narrow" panose="020B0606020202030204" pitchFamily="34" charset="0"/>
              </a:rPr>
              <a:t>Kaygı ve kendine güvensizlik gibi olumsuz duyguları yoğun yaşayan bireyler zaman planlama konusunda zorluk yaşarlar. Kendileri ve performanslarına yönelik şüpheleri ve yetersizlik hisleri zamanı etkili kullanmalarına engel olabilir.</a:t>
            </a:r>
          </a:p>
        </p:txBody>
      </p:sp>
      <p:pic>
        <p:nvPicPr>
          <p:cNvPr id="6" name="Resim 5">
            <a:extLst>
              <a:ext uri="{FF2B5EF4-FFF2-40B4-BE49-F238E27FC236}">
                <a16:creationId xmlns:a16="http://schemas.microsoft.com/office/drawing/2014/main" id="{043DCA9B-0DC5-E779-0A1E-9AB10DB67D9A}"/>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012667" y="3952493"/>
            <a:ext cx="2911278" cy="2905507"/>
          </a:xfrm>
          <a:prstGeom prst="rect">
            <a:avLst/>
          </a:prstGeom>
        </p:spPr>
      </p:pic>
    </p:spTree>
    <p:extLst>
      <p:ext uri="{BB962C8B-B14F-4D97-AF65-F5344CB8AC3E}">
        <p14:creationId xmlns:p14="http://schemas.microsoft.com/office/powerpoint/2010/main" val="131873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1AFAE3-4584-18CD-5593-808A9CB81019}"/>
              </a:ext>
            </a:extLst>
          </p:cNvPr>
          <p:cNvSpPr>
            <a:spLocks noGrp="1"/>
          </p:cNvSpPr>
          <p:nvPr>
            <p:ph type="title"/>
          </p:nvPr>
        </p:nvSpPr>
        <p:spPr/>
        <p:txBody>
          <a:bodyPr/>
          <a:lstStyle/>
          <a:p>
            <a:pPr algn="ctr"/>
            <a:r>
              <a:rPr lang="tr-TR" b="1" dirty="0"/>
              <a:t>Kendini Tanımak</a:t>
            </a:r>
          </a:p>
        </p:txBody>
      </p:sp>
      <p:sp>
        <p:nvSpPr>
          <p:cNvPr id="3" name="İçerik Yer Tutucusu 2">
            <a:extLst>
              <a:ext uri="{FF2B5EF4-FFF2-40B4-BE49-F238E27FC236}">
                <a16:creationId xmlns:a16="http://schemas.microsoft.com/office/drawing/2014/main" id="{E5B2B5D2-8CDB-E023-118F-4F0C595E8332}"/>
              </a:ext>
            </a:extLst>
          </p:cNvPr>
          <p:cNvSpPr>
            <a:spLocks noGrp="1"/>
          </p:cNvSpPr>
          <p:nvPr>
            <p:ph idx="1"/>
          </p:nvPr>
        </p:nvSpPr>
        <p:spPr>
          <a:xfrm>
            <a:off x="365760" y="1544321"/>
            <a:ext cx="9225280" cy="1788160"/>
          </a:xfrm>
        </p:spPr>
        <p:txBody>
          <a:bodyPr>
            <a:normAutofit/>
          </a:bodyPr>
          <a:lstStyle/>
          <a:p>
            <a:r>
              <a:rPr lang="tr-TR" sz="2000" dirty="0"/>
              <a:t>Hedeflerini, güçlü ve zayıf yönlerini, verimli ve verimsiz saatlerini, kendine iyi gelen durumları iyi bilen kişi kendini ve zamanını iyi yönetir. </a:t>
            </a:r>
          </a:p>
          <a:p>
            <a:r>
              <a:rPr lang="tr-TR" sz="2000" dirty="0"/>
              <a:t>Önemli olan kişinin güçlü ve zayıf yönlerini iyi analiz etmesi ve zayıf yönlerini kabul ederek geliştirmesidir. Güçlü yönlerini ise fark ederek yararlanmalıdır.</a:t>
            </a:r>
          </a:p>
        </p:txBody>
      </p:sp>
      <p:pic>
        <p:nvPicPr>
          <p:cNvPr id="5" name="Resim 4">
            <a:extLst>
              <a:ext uri="{FF2B5EF4-FFF2-40B4-BE49-F238E27FC236}">
                <a16:creationId xmlns:a16="http://schemas.microsoft.com/office/drawing/2014/main" id="{1AF55041-7420-5CBB-2E53-D7BD474A9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897" y="3429000"/>
            <a:ext cx="7124863" cy="3025921"/>
          </a:xfrm>
          <a:prstGeom prst="rect">
            <a:avLst/>
          </a:prstGeom>
        </p:spPr>
      </p:pic>
    </p:spTree>
    <p:extLst>
      <p:ext uri="{BB962C8B-B14F-4D97-AF65-F5344CB8AC3E}">
        <p14:creationId xmlns:p14="http://schemas.microsoft.com/office/powerpoint/2010/main" val="413048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89B91A-A7DF-5151-7EFF-EE5CD0ED3C99}"/>
              </a:ext>
            </a:extLst>
          </p:cNvPr>
          <p:cNvSpPr>
            <a:spLocks noGrp="1"/>
          </p:cNvSpPr>
          <p:nvPr>
            <p:ph type="title"/>
          </p:nvPr>
        </p:nvSpPr>
        <p:spPr/>
        <p:txBody>
          <a:bodyPr>
            <a:normAutofit fontScale="90000"/>
          </a:bodyPr>
          <a:lstStyle/>
          <a:p>
            <a:r>
              <a:rPr lang="tr-TR" dirty="0"/>
              <a:t>Zaman yönetiminin tanımlarında vurgulanan 3 temel unsur vardır:</a:t>
            </a:r>
            <a:br>
              <a:rPr lang="tr-TR" dirty="0"/>
            </a:br>
            <a:endParaRPr lang="tr-TR" dirty="0"/>
          </a:p>
        </p:txBody>
      </p:sp>
      <p:sp>
        <p:nvSpPr>
          <p:cNvPr id="3" name="İçerik Yer Tutucusu 2">
            <a:extLst>
              <a:ext uri="{FF2B5EF4-FFF2-40B4-BE49-F238E27FC236}">
                <a16:creationId xmlns:a16="http://schemas.microsoft.com/office/drawing/2014/main" id="{3C2CCFA3-2446-E484-C439-93279B7C6D89}"/>
              </a:ext>
            </a:extLst>
          </p:cNvPr>
          <p:cNvSpPr>
            <a:spLocks noGrp="1"/>
          </p:cNvSpPr>
          <p:nvPr>
            <p:ph idx="1"/>
          </p:nvPr>
        </p:nvSpPr>
        <p:spPr/>
        <p:txBody>
          <a:bodyPr>
            <a:normAutofit/>
          </a:bodyPr>
          <a:lstStyle/>
          <a:p>
            <a:r>
              <a:rPr lang="tr-TR" sz="2800" dirty="0"/>
              <a:t>1. Amaçlara yeterli derecede ulaşılması </a:t>
            </a:r>
          </a:p>
          <a:p>
            <a:r>
              <a:rPr lang="tr-TR" sz="2800" dirty="0"/>
              <a:t>2. Amaçlara etkili olarak ulaşılması </a:t>
            </a:r>
          </a:p>
          <a:p>
            <a:r>
              <a:rPr lang="tr-TR" sz="2800" dirty="0"/>
              <a:t>3. Kaynakların verimli şekilde kullanılmasıdır.</a:t>
            </a:r>
          </a:p>
        </p:txBody>
      </p:sp>
    </p:spTree>
    <p:extLst>
      <p:ext uri="{BB962C8B-B14F-4D97-AF65-F5344CB8AC3E}">
        <p14:creationId xmlns:p14="http://schemas.microsoft.com/office/powerpoint/2010/main" val="204934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DF026-A87C-9103-4301-11146C5488A5}"/>
              </a:ext>
            </a:extLst>
          </p:cNvPr>
          <p:cNvSpPr>
            <a:spLocks noGrp="1"/>
          </p:cNvSpPr>
          <p:nvPr>
            <p:ph type="title"/>
          </p:nvPr>
        </p:nvSpPr>
        <p:spPr/>
        <p:txBody>
          <a:bodyPr/>
          <a:lstStyle/>
          <a:p>
            <a:r>
              <a:rPr lang="tr-TR" dirty="0"/>
              <a:t>Zaman Yönetimi İlkeleri Nelerdir?</a:t>
            </a:r>
          </a:p>
        </p:txBody>
      </p:sp>
      <p:sp>
        <p:nvSpPr>
          <p:cNvPr id="3" name="İçerik Yer Tutucusu 2">
            <a:extLst>
              <a:ext uri="{FF2B5EF4-FFF2-40B4-BE49-F238E27FC236}">
                <a16:creationId xmlns:a16="http://schemas.microsoft.com/office/drawing/2014/main" id="{9302EE9E-62F6-3C5F-EF54-7F15DE07C76A}"/>
              </a:ext>
            </a:extLst>
          </p:cNvPr>
          <p:cNvSpPr>
            <a:spLocks noGrp="1"/>
          </p:cNvSpPr>
          <p:nvPr>
            <p:ph idx="1"/>
          </p:nvPr>
        </p:nvSpPr>
        <p:spPr>
          <a:xfrm>
            <a:off x="677334" y="1642429"/>
            <a:ext cx="9279466" cy="3880773"/>
          </a:xfrm>
        </p:spPr>
        <p:txBody>
          <a:bodyPr/>
          <a:lstStyle/>
          <a:p>
            <a:r>
              <a:rPr lang="tr-TR" b="1" dirty="0"/>
              <a:t>  Kişi bitirmesi gereken işleri belirlemelidir.</a:t>
            </a:r>
          </a:p>
          <a:p>
            <a:r>
              <a:rPr lang="tr-TR" b="1" dirty="0"/>
              <a:t>  Hedefler net bir şekilde tanımlanmalıdır.</a:t>
            </a:r>
          </a:p>
          <a:p>
            <a:r>
              <a:rPr lang="tr-TR" b="1" dirty="0"/>
              <a:t>  İşler aciliyet ve önem durumuna göre sınıflandırılmalıdır.</a:t>
            </a:r>
          </a:p>
          <a:p>
            <a:r>
              <a:rPr lang="tr-TR" b="1" dirty="0"/>
              <a:t>  Yapılması gereken işler sınıflandırıldıktan sonra iş planı çıkarılmalıdır.</a:t>
            </a:r>
          </a:p>
          <a:p>
            <a:r>
              <a:rPr lang="tr-TR" b="1" dirty="0"/>
              <a:t>  Çalışma ve mola süreleri belirlenmelidir.</a:t>
            </a:r>
          </a:p>
          <a:p>
            <a:r>
              <a:rPr lang="tr-TR" b="1" dirty="0"/>
              <a:t>  Çalışırken dikkat dağıtıcı faktörlerden uzak durulmalıdır.</a:t>
            </a:r>
          </a:p>
          <a:p>
            <a:r>
              <a:rPr lang="tr-TR" b="1" dirty="0"/>
              <a:t>  Mola süreleri dinlenmeye ayrılmalı, zihin başka işlerle meşgul edilmemelidir</a:t>
            </a:r>
          </a:p>
        </p:txBody>
      </p:sp>
    </p:spTree>
    <p:extLst>
      <p:ext uri="{BB962C8B-B14F-4D97-AF65-F5344CB8AC3E}">
        <p14:creationId xmlns:p14="http://schemas.microsoft.com/office/powerpoint/2010/main" val="232540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BFEAD6-E77E-3BB6-280A-64E382808D4F}"/>
              </a:ext>
            </a:extLst>
          </p:cNvPr>
          <p:cNvSpPr>
            <a:spLocks noGrp="1"/>
          </p:cNvSpPr>
          <p:nvPr>
            <p:ph type="title"/>
          </p:nvPr>
        </p:nvSpPr>
        <p:spPr/>
        <p:txBody>
          <a:bodyPr/>
          <a:lstStyle/>
          <a:p>
            <a:r>
              <a:rPr lang="tr-TR" dirty="0"/>
              <a:t>Planlar ve hedefler…</a:t>
            </a:r>
          </a:p>
        </p:txBody>
      </p:sp>
      <p:sp>
        <p:nvSpPr>
          <p:cNvPr id="3" name="İçerik Yer Tutucusu 2">
            <a:extLst>
              <a:ext uri="{FF2B5EF4-FFF2-40B4-BE49-F238E27FC236}">
                <a16:creationId xmlns:a16="http://schemas.microsoft.com/office/drawing/2014/main" id="{ECFA2D89-48AA-271B-4F1A-345DEA587A94}"/>
              </a:ext>
            </a:extLst>
          </p:cNvPr>
          <p:cNvSpPr>
            <a:spLocks noGrp="1"/>
          </p:cNvSpPr>
          <p:nvPr>
            <p:ph idx="1"/>
          </p:nvPr>
        </p:nvSpPr>
        <p:spPr>
          <a:xfrm>
            <a:off x="677334" y="2160589"/>
            <a:ext cx="8596668" cy="2035491"/>
          </a:xfrm>
        </p:spPr>
        <p:txBody>
          <a:bodyPr/>
          <a:lstStyle/>
          <a:p>
            <a:r>
              <a:rPr lang="tr-TR" altLang="tr-TR" sz="2000" b="1" dirty="0">
                <a:solidFill>
                  <a:srgbClr val="0070C0"/>
                </a:solidFill>
                <a:latin typeface="Arial Narrow" panose="020B0606020202030204" pitchFamily="34" charset="0"/>
              </a:rPr>
              <a:t>Uzun –Orta-Kısa vadeli hedefler için: </a:t>
            </a:r>
          </a:p>
          <a:p>
            <a:r>
              <a:rPr lang="tr-TR" altLang="tr-TR" sz="2400" dirty="0">
                <a:latin typeface="Arial Narrow" panose="020B0606020202030204" pitchFamily="34" charset="0"/>
              </a:rPr>
              <a:t>Haftalık çalışma planı sizin hangi derse ne kadar zaman ayıracağınızı gösterir. Fakat ne yapacağınızı somutlaştırmaz. Bu nedenle çalışma planına göre her ders için dönemlik bir konu akış planı yapmalısınız. Bu, o ders için hangi gün, ne çalışacağınızı (hangi konuyu) belirler. </a:t>
            </a:r>
          </a:p>
          <a:p>
            <a:endParaRPr lang="tr-TR" dirty="0"/>
          </a:p>
        </p:txBody>
      </p:sp>
      <p:pic>
        <p:nvPicPr>
          <p:cNvPr id="4" name="Resim 3">
            <a:extLst>
              <a:ext uri="{FF2B5EF4-FFF2-40B4-BE49-F238E27FC236}">
                <a16:creationId xmlns:a16="http://schemas.microsoft.com/office/drawing/2014/main" id="{F13C8BDC-E0B8-7357-43AD-430E36F74AAF}"/>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8889"/>
          <a:stretch/>
        </p:blipFill>
        <p:spPr>
          <a:xfrm>
            <a:off x="3767009" y="4922403"/>
            <a:ext cx="5181600" cy="1935597"/>
          </a:xfrm>
          <a:prstGeom prst="rect">
            <a:avLst/>
          </a:prstGeom>
        </p:spPr>
      </p:pic>
    </p:spTree>
    <p:extLst>
      <p:ext uri="{BB962C8B-B14F-4D97-AF65-F5344CB8AC3E}">
        <p14:creationId xmlns:p14="http://schemas.microsoft.com/office/powerpoint/2010/main" val="229295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0D3C13-9021-8912-3ACE-80E0FDD7BF57}"/>
              </a:ext>
            </a:extLst>
          </p:cNvPr>
          <p:cNvSpPr>
            <a:spLocks noGrp="1"/>
          </p:cNvSpPr>
          <p:nvPr>
            <p:ph type="title"/>
          </p:nvPr>
        </p:nvSpPr>
        <p:spPr/>
        <p:txBody>
          <a:bodyPr/>
          <a:lstStyle/>
          <a:p>
            <a:r>
              <a:rPr lang="tr-TR" dirty="0"/>
              <a:t>Mükemmel zaman planı?</a:t>
            </a:r>
          </a:p>
        </p:txBody>
      </p:sp>
      <p:pic>
        <p:nvPicPr>
          <p:cNvPr id="4" name="İçerik Yer Tutucusu 3">
            <a:extLst>
              <a:ext uri="{FF2B5EF4-FFF2-40B4-BE49-F238E27FC236}">
                <a16:creationId xmlns:a16="http://schemas.microsoft.com/office/drawing/2014/main" id="{FFBCDE25-5789-A52F-D1C9-BFCEF98377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0460" y="2028508"/>
            <a:ext cx="4915277" cy="3881437"/>
          </a:xfrm>
          <a:prstGeom prst="rect">
            <a:avLst/>
          </a:prstGeom>
        </p:spPr>
      </p:pic>
      <p:sp>
        <p:nvSpPr>
          <p:cNvPr id="6" name="Metin kutusu 5">
            <a:extLst>
              <a:ext uri="{FF2B5EF4-FFF2-40B4-BE49-F238E27FC236}">
                <a16:creationId xmlns:a16="http://schemas.microsoft.com/office/drawing/2014/main" id="{18E5B11D-AEA9-7FE8-48A4-6B394EA0797E}"/>
              </a:ext>
            </a:extLst>
          </p:cNvPr>
          <p:cNvSpPr txBox="1"/>
          <p:nvPr/>
        </p:nvSpPr>
        <p:spPr>
          <a:xfrm>
            <a:off x="-88900" y="2539999"/>
            <a:ext cx="4203700" cy="2677656"/>
          </a:xfrm>
          <a:prstGeom prst="rect">
            <a:avLst/>
          </a:prstGeom>
          <a:noFill/>
        </p:spPr>
        <p:txBody>
          <a:bodyPr wrap="square">
            <a:spAutoFit/>
          </a:bodyPr>
          <a:lstStyle/>
          <a:p>
            <a:pPr marL="457200" indent="-457200" algn="just">
              <a:buFont typeface="Wingdings" panose="05000000000000000000" pitchFamily="2" charset="2"/>
              <a:buChar char="q"/>
            </a:pPr>
            <a:r>
              <a:rPr lang="tr-TR" altLang="tr-TR" sz="2800" dirty="0">
                <a:latin typeface="Arial Narrow" panose="020B0606020202030204" pitchFamily="34" charset="0"/>
              </a:rPr>
              <a:t>Mükemmel bir zaman planı yapmayı hedeflemek bir süre sonra bunun mümkün olmayacağını görüp tamamen vazgeçmeye neden olabilir.</a:t>
            </a:r>
          </a:p>
        </p:txBody>
      </p:sp>
    </p:spTree>
    <p:extLst>
      <p:ext uri="{BB962C8B-B14F-4D97-AF65-F5344CB8AC3E}">
        <p14:creationId xmlns:p14="http://schemas.microsoft.com/office/powerpoint/2010/main" val="282910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A3DB5C-0A87-133A-CB0D-991918884C97}"/>
              </a:ext>
            </a:extLst>
          </p:cNvPr>
          <p:cNvSpPr>
            <a:spLocks noGrp="1"/>
          </p:cNvSpPr>
          <p:nvPr>
            <p:ph type="title"/>
          </p:nvPr>
        </p:nvSpPr>
        <p:spPr>
          <a:xfrm>
            <a:off x="677334" y="609600"/>
            <a:ext cx="9167706" cy="1320800"/>
          </a:xfrm>
        </p:spPr>
        <p:txBody>
          <a:bodyPr>
            <a:normAutofit/>
          </a:bodyPr>
          <a:lstStyle/>
          <a:p>
            <a:pPr algn="ctr"/>
            <a:r>
              <a:rPr lang="tr-TR" sz="3200" b="1" i="0" dirty="0">
                <a:solidFill>
                  <a:srgbClr val="3F645F"/>
                </a:solidFill>
                <a:effectLst/>
              </a:rPr>
              <a:t>ZAMANI DAHA ETKİLİ KULLANABİLMEK İÇİN:</a:t>
            </a:r>
            <a:endParaRPr lang="tr-TR" sz="3200" dirty="0"/>
          </a:p>
        </p:txBody>
      </p:sp>
      <p:sp>
        <p:nvSpPr>
          <p:cNvPr id="3" name="İçerik Yer Tutucusu 2">
            <a:extLst>
              <a:ext uri="{FF2B5EF4-FFF2-40B4-BE49-F238E27FC236}">
                <a16:creationId xmlns:a16="http://schemas.microsoft.com/office/drawing/2014/main" id="{390363DE-AF1F-53BC-F83D-DA158AF343FC}"/>
              </a:ext>
            </a:extLst>
          </p:cNvPr>
          <p:cNvSpPr>
            <a:spLocks noGrp="1"/>
          </p:cNvSpPr>
          <p:nvPr>
            <p:ph idx="1"/>
          </p:nvPr>
        </p:nvSpPr>
        <p:spPr>
          <a:xfrm>
            <a:off x="213360" y="1591629"/>
            <a:ext cx="9346161" cy="3880773"/>
          </a:xfrm>
        </p:spPr>
        <p:txBody>
          <a:bodyPr>
            <a:normAutofit fontScale="92500"/>
          </a:bodyPr>
          <a:lstStyle/>
          <a:p>
            <a:r>
              <a:rPr lang="tr-TR" sz="2400" b="1" i="0" dirty="0">
                <a:solidFill>
                  <a:srgbClr val="3F645F"/>
                </a:solidFill>
                <a:effectLst/>
                <a:latin typeface="YAFdJrJllfA 0"/>
              </a:rPr>
              <a:t>Erteleme:</a:t>
            </a:r>
            <a:r>
              <a:rPr lang="tr-TR" sz="2400" b="0" i="0" dirty="0">
                <a:solidFill>
                  <a:srgbClr val="3F645F"/>
                </a:solidFill>
                <a:effectLst/>
                <a:latin typeface="YAFdJrJllfA 0"/>
              </a:rPr>
              <a:t> Erteleme davranışınızı köreltmeli, planladığınız davranışı planladığınız zamanda yapmalısınız.</a:t>
            </a:r>
            <a:endParaRPr lang="tr-TR" sz="2400" dirty="0">
              <a:solidFill>
                <a:srgbClr val="3F645F"/>
              </a:solidFill>
              <a:effectLst/>
              <a:latin typeface="YAFdJrJllfA 0"/>
            </a:endParaRPr>
          </a:p>
          <a:p>
            <a:r>
              <a:rPr lang="tr-TR" sz="2400" b="1" i="0" dirty="0">
                <a:solidFill>
                  <a:srgbClr val="3F645F"/>
                </a:solidFill>
                <a:effectLst/>
                <a:latin typeface="YAFdJrJllfA 0"/>
              </a:rPr>
              <a:t>Uyku düzeni:</a:t>
            </a:r>
            <a:r>
              <a:rPr lang="tr-TR" sz="2400" b="0" i="0" dirty="0">
                <a:solidFill>
                  <a:srgbClr val="3F645F"/>
                </a:solidFill>
                <a:effectLst/>
                <a:latin typeface="YAFdJrJllfA 0"/>
              </a:rPr>
              <a:t> Gelişim döneminize uygun yeterli ve dengeli bir uyku.</a:t>
            </a:r>
            <a:endParaRPr lang="tr-TR" sz="2400" dirty="0">
              <a:solidFill>
                <a:srgbClr val="3F645F"/>
              </a:solidFill>
              <a:effectLst/>
              <a:latin typeface="YAFdJrJllfA 0"/>
            </a:endParaRPr>
          </a:p>
          <a:p>
            <a:r>
              <a:rPr lang="tr-TR" sz="2400" b="1" i="0" dirty="0">
                <a:solidFill>
                  <a:srgbClr val="3F645F"/>
                </a:solidFill>
                <a:effectLst/>
                <a:latin typeface="YAFdJrJllfA 0"/>
              </a:rPr>
              <a:t>Hayır Diyebilme:</a:t>
            </a:r>
            <a:r>
              <a:rPr lang="tr-TR" sz="2400" b="0" i="0" dirty="0">
                <a:solidFill>
                  <a:srgbClr val="3F645F"/>
                </a:solidFill>
                <a:effectLst/>
                <a:latin typeface="YAFdJrJllfA 0"/>
              </a:rPr>
              <a:t> Planlamanızı aksatacak etkinliklere hayır diyebilmelisiniz</a:t>
            </a:r>
            <a:endParaRPr lang="tr-TR" sz="2400" dirty="0">
              <a:solidFill>
                <a:srgbClr val="3F645F"/>
              </a:solidFill>
              <a:effectLst/>
              <a:latin typeface="YAFdJrJllfA 0"/>
            </a:endParaRPr>
          </a:p>
          <a:p>
            <a:r>
              <a:rPr lang="tr-TR" sz="2400" b="1" i="0" dirty="0">
                <a:solidFill>
                  <a:srgbClr val="3F645F"/>
                </a:solidFill>
                <a:effectLst/>
                <a:latin typeface="YAFdJrJllfA 0"/>
              </a:rPr>
              <a:t>Zaman Tuzakları: </a:t>
            </a:r>
            <a:r>
              <a:rPr lang="tr-TR" sz="2400" b="0" i="0" dirty="0">
                <a:solidFill>
                  <a:srgbClr val="3F645F"/>
                </a:solidFill>
                <a:effectLst/>
                <a:latin typeface="YAFdJrJllfA 0"/>
              </a:rPr>
              <a:t>Zaman tuzaklarına dikkat etmelisiniz</a:t>
            </a:r>
            <a:endParaRPr lang="tr-TR" sz="2400" dirty="0">
              <a:solidFill>
                <a:srgbClr val="3F645F"/>
              </a:solidFill>
              <a:effectLst/>
              <a:latin typeface="YAFdJrJllfA 0"/>
            </a:endParaRPr>
          </a:p>
          <a:p>
            <a:r>
              <a:rPr lang="tr-TR" sz="2400" b="1" i="0" dirty="0">
                <a:solidFill>
                  <a:srgbClr val="3F645F"/>
                </a:solidFill>
                <a:effectLst/>
                <a:latin typeface="YAFdJrJllfA 0"/>
              </a:rPr>
              <a:t>Günlük ve Haftalık Plan:</a:t>
            </a:r>
            <a:r>
              <a:rPr lang="tr-TR" sz="2400" b="0" i="0" dirty="0">
                <a:solidFill>
                  <a:srgbClr val="3F645F"/>
                </a:solidFill>
                <a:effectLst/>
                <a:latin typeface="YAFdJrJllfA 0"/>
              </a:rPr>
              <a:t> Dinlenmeye çalışmaya, eğlenmeye ne kadar zaman ayıracağınızı bilmelisiniz</a:t>
            </a:r>
            <a:endParaRPr lang="tr-TR" sz="2400" dirty="0">
              <a:solidFill>
                <a:srgbClr val="3F645F"/>
              </a:solidFill>
              <a:effectLst/>
              <a:latin typeface="YAFdJrJllfA 0"/>
            </a:endParaRPr>
          </a:p>
          <a:p>
            <a:r>
              <a:rPr lang="tr-TR" sz="2400" b="1" i="0" dirty="0">
                <a:solidFill>
                  <a:srgbClr val="3F645F"/>
                </a:solidFill>
                <a:effectLst/>
                <a:latin typeface="YAFdJrJllfA 0"/>
              </a:rPr>
              <a:t>Öncelik Sıralaması:</a:t>
            </a:r>
            <a:r>
              <a:rPr lang="tr-TR" sz="2400" b="0" i="0" dirty="0">
                <a:solidFill>
                  <a:srgbClr val="3F645F"/>
                </a:solidFill>
                <a:effectLst/>
                <a:latin typeface="YAFdJrJllfA 0"/>
              </a:rPr>
              <a:t> Yapacaklarınızı acil olandan olmayana doğru bir sıralama içerisinde yapmalısınız.</a:t>
            </a:r>
            <a:endParaRPr lang="tr-TR" sz="2400" dirty="0">
              <a:solidFill>
                <a:srgbClr val="3F645F"/>
              </a:solidFill>
              <a:effectLst/>
              <a:latin typeface="YAFdJrJllfA 0"/>
            </a:endParaRPr>
          </a:p>
          <a:p>
            <a:endParaRPr lang="tr-TR" sz="2400" dirty="0"/>
          </a:p>
        </p:txBody>
      </p:sp>
    </p:spTree>
    <p:extLst>
      <p:ext uri="{BB962C8B-B14F-4D97-AF65-F5344CB8AC3E}">
        <p14:creationId xmlns:p14="http://schemas.microsoft.com/office/powerpoint/2010/main" val="122184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8EA466-4954-179D-7878-22680D059D39}"/>
              </a:ext>
            </a:extLst>
          </p:cNvPr>
          <p:cNvSpPr>
            <a:spLocks noGrp="1"/>
          </p:cNvSpPr>
          <p:nvPr>
            <p:ph type="title"/>
          </p:nvPr>
        </p:nvSpPr>
        <p:spPr/>
        <p:txBody>
          <a:bodyPr/>
          <a:lstStyle/>
          <a:p>
            <a:pPr algn="ctr"/>
            <a:r>
              <a:rPr lang="tr-TR" b="1" dirty="0"/>
              <a:t>Zaman Nedir?</a:t>
            </a:r>
          </a:p>
        </p:txBody>
      </p:sp>
      <p:sp>
        <p:nvSpPr>
          <p:cNvPr id="3" name="İçerik Yer Tutucusu 2">
            <a:extLst>
              <a:ext uri="{FF2B5EF4-FFF2-40B4-BE49-F238E27FC236}">
                <a16:creationId xmlns:a16="http://schemas.microsoft.com/office/drawing/2014/main" id="{2E81D4A8-7FAE-1E6D-5883-7B4707E10723}"/>
              </a:ext>
            </a:extLst>
          </p:cNvPr>
          <p:cNvSpPr>
            <a:spLocks noGrp="1"/>
          </p:cNvSpPr>
          <p:nvPr>
            <p:ph idx="1"/>
          </p:nvPr>
        </p:nvSpPr>
        <p:spPr>
          <a:xfrm>
            <a:off x="854616" y="1712719"/>
            <a:ext cx="8596668" cy="3880773"/>
          </a:xfrm>
        </p:spPr>
        <p:txBody>
          <a:bodyPr/>
          <a:lstStyle/>
          <a:p>
            <a:r>
              <a:rPr lang="tr-TR" dirty="0"/>
              <a:t>Yerine konması, geri döndürülmesi, yenilenmesi, depolanması, satın alınması mümkün olmayan bir kaynaktır.</a:t>
            </a:r>
          </a:p>
        </p:txBody>
      </p:sp>
      <p:pic>
        <p:nvPicPr>
          <p:cNvPr id="5" name="Resim 4">
            <a:extLst>
              <a:ext uri="{FF2B5EF4-FFF2-40B4-BE49-F238E27FC236}">
                <a16:creationId xmlns:a16="http://schemas.microsoft.com/office/drawing/2014/main" id="{237DB28A-F5AD-ECA3-A07F-D40733FE0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204" y="2882511"/>
            <a:ext cx="5048833" cy="3365889"/>
          </a:xfrm>
          <a:prstGeom prst="rect">
            <a:avLst/>
          </a:prstGeom>
        </p:spPr>
      </p:pic>
    </p:spTree>
    <p:extLst>
      <p:ext uri="{BB962C8B-B14F-4D97-AF65-F5344CB8AC3E}">
        <p14:creationId xmlns:p14="http://schemas.microsoft.com/office/powerpoint/2010/main" val="1760658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302CE5-2E6A-E2E0-1C71-D7B100A670E3}"/>
              </a:ext>
            </a:extLst>
          </p:cNvPr>
          <p:cNvSpPr>
            <a:spLocks noGrp="1"/>
          </p:cNvSpPr>
          <p:nvPr>
            <p:ph type="title"/>
          </p:nvPr>
        </p:nvSpPr>
        <p:spPr/>
        <p:txBody>
          <a:bodyPr/>
          <a:lstStyle/>
          <a:p>
            <a:r>
              <a:rPr lang="tr-TR" dirty="0"/>
              <a:t>Önem ve aciliyet sıralamasına bakın…</a:t>
            </a:r>
          </a:p>
        </p:txBody>
      </p:sp>
      <p:pic>
        <p:nvPicPr>
          <p:cNvPr id="9" name="İçerik Yer Tutucusu 8">
            <a:extLst>
              <a:ext uri="{FF2B5EF4-FFF2-40B4-BE49-F238E27FC236}">
                <a16:creationId xmlns:a16="http://schemas.microsoft.com/office/drawing/2014/main" id="{4D11F7A1-2F58-530F-F1CD-71EB8E972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654" y="2056969"/>
            <a:ext cx="7592027" cy="4191431"/>
          </a:xfrm>
        </p:spPr>
      </p:pic>
    </p:spTree>
    <p:extLst>
      <p:ext uri="{BB962C8B-B14F-4D97-AF65-F5344CB8AC3E}">
        <p14:creationId xmlns:p14="http://schemas.microsoft.com/office/powerpoint/2010/main" val="144069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AD8950-F51C-86AB-862E-409B961963DF}"/>
              </a:ext>
            </a:extLst>
          </p:cNvPr>
          <p:cNvSpPr>
            <a:spLocks noGrp="1"/>
          </p:cNvSpPr>
          <p:nvPr>
            <p:ph type="title"/>
          </p:nvPr>
        </p:nvSpPr>
        <p:spPr/>
        <p:txBody>
          <a:bodyPr/>
          <a:lstStyle/>
          <a:p>
            <a:pPr algn="ctr"/>
            <a:r>
              <a:rPr lang="tr-TR" b="1" dirty="0"/>
              <a:t>ZAMAN YÖNETMENİN PÜF NOKTALARI</a:t>
            </a:r>
          </a:p>
        </p:txBody>
      </p:sp>
      <p:sp>
        <p:nvSpPr>
          <p:cNvPr id="3" name="İçerik Yer Tutucusu 2">
            <a:extLst>
              <a:ext uri="{FF2B5EF4-FFF2-40B4-BE49-F238E27FC236}">
                <a16:creationId xmlns:a16="http://schemas.microsoft.com/office/drawing/2014/main" id="{E17B7340-CDA2-DBD0-0F56-9AE7E31F5204}"/>
              </a:ext>
            </a:extLst>
          </p:cNvPr>
          <p:cNvSpPr>
            <a:spLocks noGrp="1"/>
          </p:cNvSpPr>
          <p:nvPr>
            <p:ph idx="1"/>
          </p:nvPr>
        </p:nvSpPr>
        <p:spPr>
          <a:xfrm>
            <a:off x="677334" y="1635761"/>
            <a:ext cx="8596668" cy="4405602"/>
          </a:xfrm>
        </p:spPr>
        <p:txBody>
          <a:bodyPr>
            <a:normAutofit fontScale="92500"/>
          </a:bodyPr>
          <a:lstStyle/>
          <a:p>
            <a:pPr marL="342900" lvl="0" indent="-342900">
              <a:lnSpc>
                <a:spcPct val="107000"/>
              </a:lnSpc>
              <a:buFont typeface="Symbol" panose="05050102010706020507" pitchFamily="18" charset="2"/>
              <a:buChar char=""/>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Yapılacak işlerinizi öncelikli, acil, önemsiz ya da gereksiz şeklinde kâğıda yazarak belirleyin.</a:t>
            </a:r>
          </a:p>
          <a:p>
            <a:pPr marL="342900" lvl="0" indent="-342900">
              <a:lnSpc>
                <a:spcPct val="107000"/>
              </a:lnSpc>
              <a:buFont typeface="Symbol" panose="05050102010706020507" pitchFamily="18" charset="2"/>
              <a:buChar char=""/>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İşlerinizi küçük bölümlere ayırarak en verimli olduğunuz zamanlarda bitirmeye başlayın.</a:t>
            </a:r>
          </a:p>
          <a:p>
            <a:pPr marL="342900" lvl="0" indent="-342900">
              <a:lnSpc>
                <a:spcPct val="107000"/>
              </a:lnSpc>
              <a:spcAft>
                <a:spcPts val="800"/>
              </a:spcAft>
              <a:buFont typeface="Symbol" panose="05050102010706020507" pitchFamily="18" charset="2"/>
              <a:buChar char=""/>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İşleri bitirmeniz halinde kendinize küçük ödüllendirmeler belirleyin.</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Başladığınız işi 1 kere de halledin ve erteleme yapmayın.</a:t>
            </a:r>
          </a:p>
          <a:p>
            <a:pPr marL="342900" lvl="0" indent="-342900">
              <a:lnSpc>
                <a:spcPct val="107000"/>
              </a:lnSpc>
              <a:buFont typeface="Symbol" panose="05050102010706020507" pitchFamily="18" charset="2"/>
              <a:buChar char=""/>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Zor işlerini hemen bitirmeye başlayın. Kolay ve sevdiğiniz işleri kendinize ödül olarak verin.</a:t>
            </a:r>
          </a:p>
          <a:p>
            <a:pPr marL="342900" lvl="0" indent="-342900">
              <a:lnSpc>
                <a:spcPct val="107000"/>
              </a:lnSpc>
              <a:buFont typeface="Symbol" panose="05050102010706020507" pitchFamily="18" charset="2"/>
              <a:buChar char=""/>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Yapacağınız her iş için başlangıç ve bitiş süresi belirlemek daha verimli olmanızı sağlayacaktır.</a:t>
            </a:r>
          </a:p>
          <a:p>
            <a:endParaRPr lang="tr-TR" sz="700" dirty="0"/>
          </a:p>
        </p:txBody>
      </p:sp>
    </p:spTree>
    <p:extLst>
      <p:ext uri="{BB962C8B-B14F-4D97-AF65-F5344CB8AC3E}">
        <p14:creationId xmlns:p14="http://schemas.microsoft.com/office/powerpoint/2010/main" val="224387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39000D-1A06-759B-792F-271DE264E911}"/>
              </a:ext>
            </a:extLst>
          </p:cNvPr>
          <p:cNvSpPr>
            <a:spLocks noGrp="1"/>
          </p:cNvSpPr>
          <p:nvPr>
            <p:ph idx="1"/>
          </p:nvPr>
        </p:nvSpPr>
        <p:spPr>
          <a:xfrm>
            <a:off x="809414" y="2495869"/>
            <a:ext cx="8596668" cy="2533331"/>
          </a:xfrm>
        </p:spPr>
        <p:txBody>
          <a:bodyPr>
            <a:normAutofit fontScale="85000" lnSpcReduction="10000"/>
          </a:bodyPr>
          <a:lstStyle/>
          <a:p>
            <a:pPr marL="0" indent="0" algn="ctr">
              <a:buNone/>
            </a:pPr>
            <a:r>
              <a:rPr lang="tr-TR" sz="8000" b="1" dirty="0">
                <a:solidFill>
                  <a:schemeClr val="accent3">
                    <a:lumMod val="75000"/>
                  </a:schemeClr>
                </a:solidFill>
              </a:rPr>
              <a:t>DİNLEDİĞİNİZ İÇİN</a:t>
            </a:r>
          </a:p>
          <a:p>
            <a:pPr marL="0" indent="0" algn="ctr">
              <a:buNone/>
            </a:pPr>
            <a:r>
              <a:rPr lang="tr-TR" sz="8000" b="1" dirty="0">
                <a:solidFill>
                  <a:schemeClr val="accent3">
                    <a:lumMod val="75000"/>
                  </a:schemeClr>
                </a:solidFill>
              </a:rPr>
              <a:t>TEŞEKKÜR EDERİZ</a:t>
            </a:r>
            <a:r>
              <a:rPr lang="tr-TR" sz="8000" b="1" dirty="0">
                <a:solidFill>
                  <a:schemeClr val="accent3">
                    <a:lumMod val="75000"/>
                  </a:schemeClr>
                </a:solidFill>
                <a:sym typeface="Wingdings" panose="05000000000000000000" pitchFamily="2" charset="2"/>
              </a:rPr>
              <a:t></a:t>
            </a:r>
            <a:endParaRPr lang="tr-TR" sz="8000" b="1" dirty="0">
              <a:solidFill>
                <a:schemeClr val="accent3">
                  <a:lumMod val="75000"/>
                </a:schemeClr>
              </a:solidFill>
            </a:endParaRPr>
          </a:p>
        </p:txBody>
      </p:sp>
    </p:spTree>
    <p:extLst>
      <p:ext uri="{BB962C8B-B14F-4D97-AF65-F5344CB8AC3E}">
        <p14:creationId xmlns:p14="http://schemas.microsoft.com/office/powerpoint/2010/main" val="97127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88EABA-6905-75A2-BCFD-00B3FAE7457C}"/>
              </a:ext>
            </a:extLst>
          </p:cNvPr>
          <p:cNvSpPr>
            <a:spLocks noGrp="1"/>
          </p:cNvSpPr>
          <p:nvPr>
            <p:ph type="title"/>
          </p:nvPr>
        </p:nvSpPr>
        <p:spPr/>
        <p:txBody>
          <a:bodyPr>
            <a:normAutofit/>
          </a:bodyPr>
          <a:lstStyle/>
          <a:p>
            <a:r>
              <a:rPr lang="tr-TR" sz="6000" b="1" dirty="0"/>
              <a:t>Zaman;</a:t>
            </a:r>
          </a:p>
        </p:txBody>
      </p:sp>
      <p:sp>
        <p:nvSpPr>
          <p:cNvPr id="3" name="İçerik Yer Tutucusu 2">
            <a:extLst>
              <a:ext uri="{FF2B5EF4-FFF2-40B4-BE49-F238E27FC236}">
                <a16:creationId xmlns:a16="http://schemas.microsoft.com/office/drawing/2014/main" id="{86C4A689-7EFD-3EAF-2C6A-813408438DFB}"/>
              </a:ext>
            </a:extLst>
          </p:cNvPr>
          <p:cNvSpPr>
            <a:spLocks noGrp="1"/>
          </p:cNvSpPr>
          <p:nvPr>
            <p:ph idx="1"/>
          </p:nvPr>
        </p:nvSpPr>
        <p:spPr/>
        <p:txBody>
          <a:bodyPr>
            <a:normAutofit/>
          </a:bodyPr>
          <a:lstStyle/>
          <a:p>
            <a:r>
              <a:rPr lang="tr-TR" sz="2400" b="1" dirty="0"/>
              <a:t> Geri döndürülemez </a:t>
            </a:r>
          </a:p>
          <a:p>
            <a:r>
              <a:rPr lang="tr-TR" sz="2400" b="1" dirty="0"/>
              <a:t> Yerine konulamaz</a:t>
            </a:r>
          </a:p>
          <a:p>
            <a:r>
              <a:rPr lang="tr-TR" sz="2400" b="1" dirty="0"/>
              <a:t> Depolanamaz </a:t>
            </a:r>
          </a:p>
          <a:p>
            <a:r>
              <a:rPr lang="tr-TR" sz="2400" b="1" dirty="0"/>
              <a:t> İşletilemez </a:t>
            </a:r>
          </a:p>
          <a:p>
            <a:r>
              <a:rPr lang="tr-TR" sz="2400" b="1" dirty="0"/>
              <a:t> Satın alınamaz</a:t>
            </a:r>
          </a:p>
          <a:p>
            <a:r>
              <a:rPr lang="tr-TR" sz="2400" b="1" dirty="0"/>
              <a:t> Çoğaltılamaz </a:t>
            </a:r>
          </a:p>
        </p:txBody>
      </p:sp>
      <p:pic>
        <p:nvPicPr>
          <p:cNvPr id="4" name="Resim 3">
            <a:extLst>
              <a:ext uri="{FF2B5EF4-FFF2-40B4-BE49-F238E27FC236}">
                <a16:creationId xmlns:a16="http://schemas.microsoft.com/office/drawing/2014/main" id="{529230A2-A8F8-FAA2-8F46-A9B53AE696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5447" y="2319020"/>
            <a:ext cx="4878705" cy="4081780"/>
          </a:xfrm>
          <a:prstGeom prst="rect">
            <a:avLst/>
          </a:prstGeom>
          <a:noFill/>
          <a:ln>
            <a:noFill/>
          </a:ln>
        </p:spPr>
      </p:pic>
    </p:spTree>
    <p:extLst>
      <p:ext uri="{BB962C8B-B14F-4D97-AF65-F5344CB8AC3E}">
        <p14:creationId xmlns:p14="http://schemas.microsoft.com/office/powerpoint/2010/main" val="26769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B5C611-ADB7-D706-DA09-487EC84A0E48}"/>
              </a:ext>
            </a:extLst>
          </p:cNvPr>
          <p:cNvSpPr>
            <a:spLocks noGrp="1"/>
          </p:cNvSpPr>
          <p:nvPr>
            <p:ph type="title"/>
          </p:nvPr>
        </p:nvSpPr>
        <p:spPr/>
        <p:txBody>
          <a:bodyPr/>
          <a:lstStyle/>
          <a:p>
            <a:pPr algn="ctr"/>
            <a:r>
              <a:rPr lang="tr-TR" dirty="0"/>
              <a:t>Zaman herkese eşit dağıtılmış bir kaynaktır…</a:t>
            </a:r>
          </a:p>
        </p:txBody>
      </p:sp>
      <p:sp>
        <p:nvSpPr>
          <p:cNvPr id="3" name="İçerik Yer Tutucusu 2">
            <a:extLst>
              <a:ext uri="{FF2B5EF4-FFF2-40B4-BE49-F238E27FC236}">
                <a16:creationId xmlns:a16="http://schemas.microsoft.com/office/drawing/2014/main" id="{794AF9F6-5911-440D-4B7B-599DBEA9C849}"/>
              </a:ext>
            </a:extLst>
          </p:cNvPr>
          <p:cNvSpPr>
            <a:spLocks noGrp="1"/>
          </p:cNvSpPr>
          <p:nvPr>
            <p:ph idx="1"/>
          </p:nvPr>
        </p:nvSpPr>
        <p:spPr>
          <a:xfrm>
            <a:off x="397102" y="2373661"/>
            <a:ext cx="9157131" cy="699796"/>
          </a:xfrm>
        </p:spPr>
        <p:txBody>
          <a:bodyPr/>
          <a:lstStyle/>
          <a:p>
            <a:r>
              <a:rPr lang="tr-TR" b="1" dirty="0"/>
              <a:t>1 yıl herkes için </a:t>
            </a:r>
            <a:r>
              <a:rPr lang="tr-TR" b="1" dirty="0">
                <a:solidFill>
                  <a:srgbClr val="FF0000"/>
                </a:solidFill>
              </a:rPr>
              <a:t>365</a:t>
            </a:r>
            <a:r>
              <a:rPr lang="tr-TR" b="1" dirty="0"/>
              <a:t> gün, 1 gün herkes için </a:t>
            </a:r>
            <a:r>
              <a:rPr lang="tr-TR" b="1" dirty="0">
                <a:solidFill>
                  <a:srgbClr val="FF0000"/>
                </a:solidFill>
              </a:rPr>
              <a:t>24</a:t>
            </a:r>
            <a:r>
              <a:rPr lang="tr-TR" b="1" dirty="0"/>
              <a:t> saat, 1 saat herkes için </a:t>
            </a:r>
            <a:r>
              <a:rPr lang="tr-TR" b="1" dirty="0">
                <a:solidFill>
                  <a:srgbClr val="FF0000"/>
                </a:solidFill>
              </a:rPr>
              <a:t>60</a:t>
            </a:r>
            <a:r>
              <a:rPr lang="tr-TR" b="1" dirty="0"/>
              <a:t> dakikadır.</a:t>
            </a:r>
          </a:p>
        </p:txBody>
      </p:sp>
      <p:pic>
        <p:nvPicPr>
          <p:cNvPr id="7" name="Resim 6">
            <a:extLst>
              <a:ext uri="{FF2B5EF4-FFF2-40B4-BE49-F238E27FC236}">
                <a16:creationId xmlns:a16="http://schemas.microsoft.com/office/drawing/2014/main" id="{49FF5E8A-938F-80B8-3443-36097CD41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897" y="3198557"/>
            <a:ext cx="6083948" cy="2443353"/>
          </a:xfrm>
          <a:prstGeom prst="rect">
            <a:avLst/>
          </a:prstGeom>
        </p:spPr>
      </p:pic>
      <p:sp>
        <p:nvSpPr>
          <p:cNvPr id="9" name="Metin kutusu 8">
            <a:extLst>
              <a:ext uri="{FF2B5EF4-FFF2-40B4-BE49-F238E27FC236}">
                <a16:creationId xmlns:a16="http://schemas.microsoft.com/office/drawing/2014/main" id="{DEBAE5FF-A71E-A0C1-C67A-0E127D09E046}"/>
              </a:ext>
            </a:extLst>
          </p:cNvPr>
          <p:cNvSpPr txBox="1"/>
          <p:nvPr/>
        </p:nvSpPr>
        <p:spPr>
          <a:xfrm>
            <a:off x="1461105" y="5925234"/>
            <a:ext cx="8448005" cy="646331"/>
          </a:xfrm>
          <a:prstGeom prst="rect">
            <a:avLst/>
          </a:prstGeom>
          <a:noFill/>
        </p:spPr>
        <p:txBody>
          <a:bodyPr wrap="square">
            <a:spAutoFit/>
          </a:bodyPr>
          <a:lstStyle/>
          <a:p>
            <a:r>
              <a:rPr lang="tr-TR" dirty="0">
                <a:solidFill>
                  <a:schemeClr val="accent5">
                    <a:lumMod val="75000"/>
                  </a:schemeClr>
                </a:solidFill>
              </a:rPr>
              <a:t>“Hayata yeniden başlasaydım, saniyelerin nabzını tutardım.” </a:t>
            </a:r>
          </a:p>
          <a:p>
            <a:pPr algn="ctr"/>
            <a:r>
              <a:rPr lang="tr-TR" dirty="0"/>
              <a:t>                                          DOSTOYEVSKİ </a:t>
            </a:r>
          </a:p>
        </p:txBody>
      </p:sp>
    </p:spTree>
    <p:extLst>
      <p:ext uri="{BB962C8B-B14F-4D97-AF65-F5344CB8AC3E}">
        <p14:creationId xmlns:p14="http://schemas.microsoft.com/office/powerpoint/2010/main" val="50178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9EA39D-FE47-A26F-93FF-9190223CADF0}"/>
              </a:ext>
            </a:extLst>
          </p:cNvPr>
          <p:cNvSpPr>
            <a:spLocks noGrp="1"/>
          </p:cNvSpPr>
          <p:nvPr>
            <p:ph type="title"/>
          </p:nvPr>
        </p:nvSpPr>
        <p:spPr>
          <a:xfrm>
            <a:off x="677334" y="982824"/>
            <a:ext cx="8596668" cy="799322"/>
          </a:xfrm>
        </p:spPr>
        <p:txBody>
          <a:bodyPr/>
          <a:lstStyle/>
          <a:p>
            <a:r>
              <a:rPr lang="tr-TR" dirty="0"/>
              <a:t>Mazeretler, bahaneler, söylemler…</a:t>
            </a:r>
          </a:p>
        </p:txBody>
      </p:sp>
      <p:sp>
        <p:nvSpPr>
          <p:cNvPr id="3" name="İçerik Yer Tutucusu 2">
            <a:extLst>
              <a:ext uri="{FF2B5EF4-FFF2-40B4-BE49-F238E27FC236}">
                <a16:creationId xmlns:a16="http://schemas.microsoft.com/office/drawing/2014/main" id="{B024B95B-F360-2DA1-90BC-AA31E2EB1CA9}"/>
              </a:ext>
            </a:extLst>
          </p:cNvPr>
          <p:cNvSpPr>
            <a:spLocks noGrp="1"/>
          </p:cNvSpPr>
          <p:nvPr>
            <p:ph idx="1"/>
          </p:nvPr>
        </p:nvSpPr>
        <p:spPr/>
        <p:txBody>
          <a:bodyPr/>
          <a:lstStyle/>
          <a:p>
            <a:r>
              <a:rPr lang="tr-TR" dirty="0"/>
              <a:t>  Hiç Zamanım Yok</a:t>
            </a:r>
          </a:p>
          <a:p>
            <a:r>
              <a:rPr lang="tr-TR" dirty="0"/>
              <a:t>  Çok Yoğunum</a:t>
            </a:r>
          </a:p>
          <a:p>
            <a:r>
              <a:rPr lang="tr-TR" dirty="0"/>
              <a:t>  İşim Başımdan Aşkın</a:t>
            </a:r>
          </a:p>
          <a:p>
            <a:r>
              <a:rPr lang="tr-TR" dirty="0"/>
              <a:t>  Başımı Kaşıyacak Vaktim Yok</a:t>
            </a:r>
          </a:p>
          <a:p>
            <a:r>
              <a:rPr lang="tr-TR" dirty="0"/>
              <a:t>  Nefes Alacak Vaktim Yok</a:t>
            </a:r>
          </a:p>
          <a:p>
            <a:r>
              <a:rPr lang="tr-TR" dirty="0"/>
              <a:t>  Koşuşturmaktan Kendime Vakit Ayıramıyorum</a:t>
            </a:r>
          </a:p>
          <a:p>
            <a:r>
              <a:rPr lang="tr-TR" dirty="0"/>
              <a:t>  Bu Adam Bu Kadar Enerjiyi Nereden Buluyor? </a:t>
            </a:r>
          </a:p>
        </p:txBody>
      </p:sp>
      <p:sp>
        <p:nvSpPr>
          <p:cNvPr id="4" name="Metin kutusu 3">
            <a:extLst>
              <a:ext uri="{FF2B5EF4-FFF2-40B4-BE49-F238E27FC236}">
                <a16:creationId xmlns:a16="http://schemas.microsoft.com/office/drawing/2014/main" id="{2658C9AF-2330-518A-AF8A-D393063C2093}"/>
              </a:ext>
            </a:extLst>
          </p:cNvPr>
          <p:cNvSpPr txBox="1"/>
          <p:nvPr/>
        </p:nvSpPr>
        <p:spPr>
          <a:xfrm>
            <a:off x="677334" y="5395031"/>
            <a:ext cx="8923866" cy="400110"/>
          </a:xfrm>
          <a:prstGeom prst="rect">
            <a:avLst/>
          </a:prstGeom>
          <a:noFill/>
        </p:spPr>
        <p:txBody>
          <a:bodyPr wrap="square" rtlCol="0">
            <a:spAutoFit/>
          </a:bodyPr>
          <a:lstStyle/>
          <a:p>
            <a:r>
              <a:rPr lang="tr-TR" sz="2000" b="1" dirty="0">
                <a:solidFill>
                  <a:srgbClr val="FF0000"/>
                </a:solidFill>
              </a:rPr>
              <a:t>Zaman doğru yönetilemiyorsa hiçbir şey doğru yönetilemiyor demektir. </a:t>
            </a:r>
          </a:p>
        </p:txBody>
      </p:sp>
    </p:spTree>
    <p:extLst>
      <p:ext uri="{BB962C8B-B14F-4D97-AF65-F5344CB8AC3E}">
        <p14:creationId xmlns:p14="http://schemas.microsoft.com/office/powerpoint/2010/main" val="264448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4A6B21-D5AA-0748-160F-2E7B6A7AA61D}"/>
              </a:ext>
            </a:extLst>
          </p:cNvPr>
          <p:cNvSpPr>
            <a:spLocks noGrp="1"/>
          </p:cNvSpPr>
          <p:nvPr>
            <p:ph type="title"/>
          </p:nvPr>
        </p:nvSpPr>
        <p:spPr/>
        <p:txBody>
          <a:bodyPr/>
          <a:lstStyle/>
          <a:p>
            <a:pPr algn="ctr"/>
            <a:r>
              <a:rPr lang="tr-TR" b="1" dirty="0"/>
              <a:t>Zaman Yönetimi</a:t>
            </a:r>
          </a:p>
        </p:txBody>
      </p:sp>
      <p:sp>
        <p:nvSpPr>
          <p:cNvPr id="3" name="İçerik Yer Tutucusu 2">
            <a:extLst>
              <a:ext uri="{FF2B5EF4-FFF2-40B4-BE49-F238E27FC236}">
                <a16:creationId xmlns:a16="http://schemas.microsoft.com/office/drawing/2014/main" id="{BFF62A1D-A0E2-14CC-570A-7FAB2159DB57}"/>
              </a:ext>
            </a:extLst>
          </p:cNvPr>
          <p:cNvSpPr>
            <a:spLocks noGrp="1"/>
          </p:cNvSpPr>
          <p:nvPr>
            <p:ph idx="1"/>
          </p:nvPr>
        </p:nvSpPr>
        <p:spPr>
          <a:xfrm>
            <a:off x="677334" y="2160589"/>
            <a:ext cx="8596668" cy="825207"/>
          </a:xfrm>
        </p:spPr>
        <p:txBody>
          <a:bodyPr>
            <a:normAutofit/>
          </a:bodyPr>
          <a:lstStyle/>
          <a:p>
            <a:r>
              <a:rPr lang="tr-TR" sz="2000" b="1" dirty="0"/>
              <a:t>Hayatımızın </a:t>
            </a:r>
            <a:r>
              <a:rPr lang="tr-TR" sz="2000" b="1" dirty="0">
                <a:solidFill>
                  <a:srgbClr val="FF0000"/>
                </a:solidFill>
              </a:rPr>
              <a:t>tek</a:t>
            </a:r>
            <a:r>
              <a:rPr lang="tr-TR" sz="2000" b="1" dirty="0"/>
              <a:t> ve </a:t>
            </a:r>
            <a:r>
              <a:rPr lang="tr-TR" sz="2000" b="1" dirty="0">
                <a:solidFill>
                  <a:srgbClr val="FF0000"/>
                </a:solidFill>
              </a:rPr>
              <a:t>eşsiz</a:t>
            </a:r>
            <a:r>
              <a:rPr lang="tr-TR" sz="2000" b="1" dirty="0"/>
              <a:t> değeri olan zamanı hedeflere ve amaçlara ulaşmak için kaliteli, etkin ve üretken bir biçimde kullanmaktır.</a:t>
            </a:r>
          </a:p>
        </p:txBody>
      </p:sp>
      <p:pic>
        <p:nvPicPr>
          <p:cNvPr id="6" name="Resim 5">
            <a:extLst>
              <a:ext uri="{FF2B5EF4-FFF2-40B4-BE49-F238E27FC236}">
                <a16:creationId xmlns:a16="http://schemas.microsoft.com/office/drawing/2014/main" id="{A1EC4E7D-5D9A-34CD-B04E-3A10D3B2B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39440"/>
            <a:ext cx="4958080" cy="3718560"/>
          </a:xfrm>
          <a:prstGeom prst="rect">
            <a:avLst/>
          </a:prstGeom>
        </p:spPr>
      </p:pic>
    </p:spTree>
    <p:extLst>
      <p:ext uri="{BB962C8B-B14F-4D97-AF65-F5344CB8AC3E}">
        <p14:creationId xmlns:p14="http://schemas.microsoft.com/office/powerpoint/2010/main" val="119583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831FC0-46DE-18ED-6ABD-A3FF2035C43D}"/>
              </a:ext>
            </a:extLst>
          </p:cNvPr>
          <p:cNvSpPr>
            <a:spLocks noGrp="1"/>
          </p:cNvSpPr>
          <p:nvPr>
            <p:ph type="title"/>
          </p:nvPr>
        </p:nvSpPr>
        <p:spPr/>
        <p:txBody>
          <a:bodyPr/>
          <a:lstStyle/>
          <a:p>
            <a:r>
              <a:rPr lang="tr-TR" dirty="0"/>
              <a:t>ZAMANIMIZI NASIL HARCIYORUZ? </a:t>
            </a:r>
          </a:p>
        </p:txBody>
      </p:sp>
      <p:sp>
        <p:nvSpPr>
          <p:cNvPr id="3" name="İçerik Yer Tutucusu 2">
            <a:extLst>
              <a:ext uri="{FF2B5EF4-FFF2-40B4-BE49-F238E27FC236}">
                <a16:creationId xmlns:a16="http://schemas.microsoft.com/office/drawing/2014/main" id="{D21C85EC-4D3A-4D8C-3CF5-A1EBCE24816C}"/>
              </a:ext>
            </a:extLst>
          </p:cNvPr>
          <p:cNvSpPr>
            <a:spLocks noGrp="1"/>
          </p:cNvSpPr>
          <p:nvPr>
            <p:ph idx="1"/>
          </p:nvPr>
        </p:nvSpPr>
        <p:spPr/>
        <p:txBody>
          <a:bodyPr/>
          <a:lstStyle/>
          <a:p>
            <a:r>
              <a:rPr lang="tr-TR" dirty="0"/>
              <a:t>İnternet (</a:t>
            </a:r>
            <a:r>
              <a:rPr lang="tr-TR" dirty="0" err="1"/>
              <a:t>facebook</a:t>
            </a:r>
            <a:r>
              <a:rPr lang="tr-TR" dirty="0"/>
              <a:t>, , </a:t>
            </a:r>
            <a:r>
              <a:rPr lang="tr-TR" dirty="0" err="1"/>
              <a:t>twitter</a:t>
            </a:r>
            <a:r>
              <a:rPr lang="tr-TR" dirty="0"/>
              <a:t>, </a:t>
            </a:r>
            <a:r>
              <a:rPr lang="tr-TR" dirty="0" err="1"/>
              <a:t>instagram</a:t>
            </a:r>
            <a:r>
              <a:rPr lang="tr-TR" dirty="0"/>
              <a:t>)</a:t>
            </a:r>
          </a:p>
          <a:p>
            <a:r>
              <a:rPr lang="tr-TR" dirty="0" err="1"/>
              <a:t>Tv</a:t>
            </a:r>
            <a:r>
              <a:rPr lang="tr-TR" dirty="0"/>
              <a:t> izlemek</a:t>
            </a:r>
          </a:p>
          <a:p>
            <a:r>
              <a:rPr lang="tr-TR" dirty="0"/>
              <a:t>Oyun (özellikle online oyunlar) </a:t>
            </a:r>
          </a:p>
          <a:p>
            <a:r>
              <a:rPr lang="tr-TR" dirty="0"/>
              <a:t>Uyumak</a:t>
            </a:r>
          </a:p>
          <a:p>
            <a:r>
              <a:rPr lang="tr-TR" dirty="0"/>
              <a:t>Ev işlerine yardım etmek</a:t>
            </a:r>
          </a:p>
          <a:p>
            <a:endParaRPr lang="tr-TR" dirty="0"/>
          </a:p>
          <a:p>
            <a:endParaRPr lang="tr-TR" dirty="0"/>
          </a:p>
          <a:p>
            <a:endParaRPr lang="tr-TR" dirty="0"/>
          </a:p>
          <a:p>
            <a:endParaRPr lang="tr-TR" dirty="0"/>
          </a:p>
        </p:txBody>
      </p:sp>
      <p:pic>
        <p:nvPicPr>
          <p:cNvPr id="5" name="Resim 4">
            <a:extLst>
              <a:ext uri="{FF2B5EF4-FFF2-40B4-BE49-F238E27FC236}">
                <a16:creationId xmlns:a16="http://schemas.microsoft.com/office/drawing/2014/main" id="{63A0F6E8-FEDB-741A-D8D0-9FA87B02A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144" y="3429000"/>
            <a:ext cx="2838736" cy="2710993"/>
          </a:xfrm>
          <a:prstGeom prst="rect">
            <a:avLst/>
          </a:prstGeom>
        </p:spPr>
      </p:pic>
    </p:spTree>
    <p:extLst>
      <p:ext uri="{BB962C8B-B14F-4D97-AF65-F5344CB8AC3E}">
        <p14:creationId xmlns:p14="http://schemas.microsoft.com/office/powerpoint/2010/main" val="115955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899A9F-416D-A39B-08DF-931FC858E224}"/>
              </a:ext>
            </a:extLst>
          </p:cNvPr>
          <p:cNvSpPr>
            <a:spLocks noGrp="1"/>
          </p:cNvSpPr>
          <p:nvPr>
            <p:ph type="title"/>
          </p:nvPr>
        </p:nvSpPr>
        <p:spPr/>
        <p:txBody>
          <a:bodyPr/>
          <a:lstStyle/>
          <a:p>
            <a:r>
              <a:rPr lang="tr-TR" dirty="0"/>
              <a:t>Zaman Yönetimi Neden Gereklidir?</a:t>
            </a:r>
          </a:p>
        </p:txBody>
      </p:sp>
      <p:sp>
        <p:nvSpPr>
          <p:cNvPr id="3" name="İçerik Yer Tutucusu 2">
            <a:extLst>
              <a:ext uri="{FF2B5EF4-FFF2-40B4-BE49-F238E27FC236}">
                <a16:creationId xmlns:a16="http://schemas.microsoft.com/office/drawing/2014/main" id="{E45B20CA-1763-58F3-80A1-11CA1AD2F6F8}"/>
              </a:ext>
            </a:extLst>
          </p:cNvPr>
          <p:cNvSpPr>
            <a:spLocks noGrp="1"/>
          </p:cNvSpPr>
          <p:nvPr>
            <p:ph idx="1"/>
          </p:nvPr>
        </p:nvSpPr>
        <p:spPr>
          <a:xfrm>
            <a:off x="304800" y="2160589"/>
            <a:ext cx="10017760" cy="3880773"/>
          </a:xfrm>
        </p:spPr>
        <p:txBody>
          <a:bodyPr>
            <a:normAutofit/>
          </a:bodyPr>
          <a:lstStyle/>
          <a:p>
            <a:r>
              <a:rPr lang="tr-TR" sz="2400" dirty="0"/>
              <a:t>Zaman yönetimi; verimli çalışma, disiplin kazanma, planlı olma noktasında gereklidir.</a:t>
            </a:r>
          </a:p>
          <a:p>
            <a:r>
              <a:rPr lang="tr-TR" sz="2400" dirty="0"/>
              <a:t>Örneğin öğrencilerin etkili zaman yönetimi yapması; akademik başarılarını arttırmakta ve sınavlardan daha yüksek puan almalarını, ders çalışma sürecinden aldıkları verimi yükseltmelerini sağlamaktadır</a:t>
            </a:r>
          </a:p>
        </p:txBody>
      </p:sp>
    </p:spTree>
    <p:extLst>
      <p:ext uri="{BB962C8B-B14F-4D97-AF65-F5344CB8AC3E}">
        <p14:creationId xmlns:p14="http://schemas.microsoft.com/office/powerpoint/2010/main" val="302252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E6B72A-F792-D0F1-4627-D3FB2046E326}"/>
              </a:ext>
            </a:extLst>
          </p:cNvPr>
          <p:cNvSpPr>
            <a:spLocks noGrp="1"/>
          </p:cNvSpPr>
          <p:nvPr>
            <p:ph type="title"/>
          </p:nvPr>
        </p:nvSpPr>
        <p:spPr/>
        <p:txBody>
          <a:bodyPr>
            <a:normAutofit/>
          </a:bodyPr>
          <a:lstStyle/>
          <a:p>
            <a:pPr algn="ctr"/>
            <a:r>
              <a:rPr lang="tr-TR" sz="4400" b="1" dirty="0">
                <a:latin typeface="Calibri" panose="020F0502020204030204" pitchFamily="34" charset="0"/>
                <a:cs typeface="Calibri" panose="020F0502020204030204" pitchFamily="34" charset="0"/>
              </a:rPr>
              <a:t>ZAMAN TUZAKLARI </a:t>
            </a:r>
          </a:p>
        </p:txBody>
      </p:sp>
      <p:sp>
        <p:nvSpPr>
          <p:cNvPr id="3" name="İçerik Yer Tutucusu 2">
            <a:extLst>
              <a:ext uri="{FF2B5EF4-FFF2-40B4-BE49-F238E27FC236}">
                <a16:creationId xmlns:a16="http://schemas.microsoft.com/office/drawing/2014/main" id="{15207FB7-6021-AEDE-3B63-E479E98F3119}"/>
              </a:ext>
            </a:extLst>
          </p:cNvPr>
          <p:cNvSpPr>
            <a:spLocks noGrp="1"/>
          </p:cNvSpPr>
          <p:nvPr>
            <p:ph idx="1"/>
          </p:nvPr>
        </p:nvSpPr>
        <p:spPr>
          <a:xfrm>
            <a:off x="677334" y="2160589"/>
            <a:ext cx="8596668" cy="3051491"/>
          </a:xfrm>
        </p:spPr>
        <p:txBody>
          <a:bodyPr/>
          <a:lstStyle/>
          <a:p>
            <a:r>
              <a:rPr lang="tr-TR" sz="3600" dirty="0"/>
              <a:t>Zamanın etkin kullanımının önündeki her türlü engele </a:t>
            </a:r>
            <a:r>
              <a:rPr lang="tr-TR" sz="3600" u="sng" dirty="0">
                <a:solidFill>
                  <a:srgbClr val="7030A0"/>
                </a:solidFill>
              </a:rPr>
              <a:t>zaman tuzağı </a:t>
            </a:r>
            <a:r>
              <a:rPr lang="tr-TR" sz="3600" dirty="0"/>
              <a:t>denir. </a:t>
            </a:r>
            <a:endParaRPr lang="tr-TR" sz="2000" b="1" dirty="0">
              <a:solidFill>
                <a:srgbClr val="FF0000"/>
              </a:solidFill>
            </a:endParaRPr>
          </a:p>
          <a:p>
            <a:r>
              <a:rPr lang="tr-TR" sz="2000" b="1" dirty="0">
                <a:solidFill>
                  <a:srgbClr val="FF0000"/>
                </a:solidFill>
              </a:rPr>
              <a:t>Plansızlık</a:t>
            </a:r>
          </a:p>
          <a:p>
            <a:r>
              <a:rPr lang="tr-TR" b="1" dirty="0"/>
              <a:t>Bireysel hedeflerin belirsizliği: </a:t>
            </a:r>
            <a:r>
              <a:rPr lang="tr-TR" dirty="0"/>
              <a:t>En önemli nokta doğru hedef belirlemektir. Hatalı hedefler zaman ve enerji kaybına neden olur. Davranışsal olarak tanımlanmış ve küçük adımlar içeren somut hedefler oluşturmak gerekir. </a:t>
            </a:r>
          </a:p>
        </p:txBody>
      </p:sp>
      <p:pic>
        <p:nvPicPr>
          <p:cNvPr id="4" name="Resim 3">
            <a:extLst>
              <a:ext uri="{FF2B5EF4-FFF2-40B4-BE49-F238E27FC236}">
                <a16:creationId xmlns:a16="http://schemas.microsoft.com/office/drawing/2014/main" id="{A74994DD-AC09-52AA-3233-DCFB73D4E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730" y="4823460"/>
            <a:ext cx="2034540" cy="2034540"/>
          </a:xfrm>
          <a:prstGeom prst="rect">
            <a:avLst/>
          </a:prstGeom>
        </p:spPr>
      </p:pic>
    </p:spTree>
    <p:extLst>
      <p:ext uri="{BB962C8B-B14F-4D97-AF65-F5344CB8AC3E}">
        <p14:creationId xmlns:p14="http://schemas.microsoft.com/office/powerpoint/2010/main" val="3497898618"/>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1754</TotalTime>
  <Words>825</Words>
  <Application>Microsoft Office PowerPoint</Application>
  <PresentationFormat>Geniş ekran</PresentationFormat>
  <Paragraphs>104</Paragraphs>
  <Slides>22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22</vt:i4>
      </vt:variant>
    </vt:vector>
  </HeadingPairs>
  <TitlesOfParts>
    <vt:vector size="31" baseType="lpstr">
      <vt:lpstr>Arial</vt:lpstr>
      <vt:lpstr>Arial Narrow</vt:lpstr>
      <vt:lpstr>Calibri</vt:lpstr>
      <vt:lpstr>Symbol</vt:lpstr>
      <vt:lpstr>Trebuchet MS</vt:lpstr>
      <vt:lpstr>Wingdings</vt:lpstr>
      <vt:lpstr>Wingdings 3</vt:lpstr>
      <vt:lpstr>YAFdJrJllfA 0</vt:lpstr>
      <vt:lpstr>Yüzeyler</vt:lpstr>
      <vt:lpstr>ZAMAN YÖNETİMİ</vt:lpstr>
      <vt:lpstr>Zaman Nedir?</vt:lpstr>
      <vt:lpstr>Zaman;</vt:lpstr>
      <vt:lpstr>Zaman herkese eşit dağıtılmış bir kaynaktır…</vt:lpstr>
      <vt:lpstr>Mazeretler, bahaneler, söylemler…</vt:lpstr>
      <vt:lpstr>Zaman Yönetimi</vt:lpstr>
      <vt:lpstr>ZAMANIMIZI NASIL HARCIYORUZ? </vt:lpstr>
      <vt:lpstr>Zaman Yönetimi Neden Gereklidir?</vt:lpstr>
      <vt:lpstr>ZAMAN TUZAKLARI </vt:lpstr>
      <vt:lpstr>ZAMAN TUZAKLARI </vt:lpstr>
      <vt:lpstr>ERTELEMENİN NEDENLERİ…</vt:lpstr>
      <vt:lpstr>ZAMAN TUZAKLARI </vt:lpstr>
      <vt:lpstr>Kaygı ve Güvensizlik!!!</vt:lpstr>
      <vt:lpstr>Kendini Tanımak</vt:lpstr>
      <vt:lpstr>Zaman yönetiminin tanımlarında vurgulanan 3 temel unsur vardır: </vt:lpstr>
      <vt:lpstr>Zaman Yönetimi İlkeleri Nelerdir?</vt:lpstr>
      <vt:lpstr>Planlar ve hedefler…</vt:lpstr>
      <vt:lpstr>Mükemmel zaman planı?</vt:lpstr>
      <vt:lpstr>ZAMANI DAHA ETKİLİ KULLANABİLMEK İÇİN:</vt:lpstr>
      <vt:lpstr>Önem ve aciliyet sıralamasına bakın…</vt:lpstr>
      <vt:lpstr>ZAMAN YÖNETMENİN PÜF NOKTALARI</vt:lpstr>
      <vt:lpstr>PowerPoint Sunusu</vt:lpstr>
    </vt:vector>
  </TitlesOfParts>
  <Company>KiNGHaZe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YÖNETİMİ</dc:title>
  <dc:creator>Asus</dc:creator>
  <cp:lastModifiedBy>Asus</cp:lastModifiedBy>
  <cp:revision>10</cp:revision>
  <dcterms:created xsi:type="dcterms:W3CDTF">2023-10-26T06:38:17Z</dcterms:created>
  <dcterms:modified xsi:type="dcterms:W3CDTF">2023-10-27T11:56:02Z</dcterms:modified>
</cp:coreProperties>
</file>